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60" r:id="rId6"/>
    <p:sldId id="259" r:id="rId7"/>
    <p:sldId id="261" r:id="rId8"/>
    <p:sldId id="264" r:id="rId9"/>
    <p:sldId id="266" r:id="rId10"/>
    <p:sldId id="267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81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67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64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85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9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59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3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36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7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78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4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E86B-12A2-4022-B341-FCB028A9AEE6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D0C93-D135-45F3-98B4-81C506F35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1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CF3234-BF07-4BDB-BF1A-81AF2AE1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196753"/>
            <a:ext cx="7924246" cy="48446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A62F6-E443-4FD9-AD3A-798FD60BDAE0}"/>
              </a:ext>
            </a:extLst>
          </p:cNvPr>
          <p:cNvSpPr txBox="1"/>
          <p:nvPr/>
        </p:nvSpPr>
        <p:spPr>
          <a:xfrm>
            <a:off x="609599" y="447305"/>
            <a:ext cx="86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4605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F3D328-A0FA-47AA-BB4E-3D5DD7B2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802"/>
            <a:ext cx="9144000" cy="47643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68DE27-57F0-468E-8469-2BD747CD9E7D}"/>
              </a:ext>
            </a:extLst>
          </p:cNvPr>
          <p:cNvSpPr/>
          <p:nvPr/>
        </p:nvSpPr>
        <p:spPr>
          <a:xfrm>
            <a:off x="425824" y="282059"/>
            <a:ext cx="4549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PART B.3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You should watch video for detail observation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5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67DB82-B62F-4EF6-BB54-6C8BF5234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073006"/>
              </p:ext>
            </p:extLst>
          </p:nvPr>
        </p:nvGraphicFramePr>
        <p:xfrm>
          <a:off x="251520" y="1144313"/>
          <a:ext cx="7997843" cy="45693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0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1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5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25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</a:rPr>
                        <a:t>Solution Number</a:t>
                      </a:r>
                      <a:endParaRPr lang="ko-KR" altLang="en-US" sz="28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</a:rPr>
                        <a:t>Concentration of Cu(NO</a:t>
                      </a:r>
                      <a:r>
                        <a:rPr lang="en-US" altLang="ko-KR" sz="2800" baseline="-25000" dirty="0">
                          <a:latin typeface="Agency FB" pitchFamily="34" charset="0"/>
                        </a:rPr>
                        <a:t>3</a:t>
                      </a:r>
                      <a:r>
                        <a:rPr lang="en-US" altLang="ko-KR" sz="2800" dirty="0">
                          <a:latin typeface="Agency FB" pitchFamily="34" charset="0"/>
                        </a:rPr>
                        <a:t>)</a:t>
                      </a:r>
                      <a:r>
                        <a:rPr lang="en-US" altLang="ko-KR" sz="2800" baseline="-25000" dirty="0">
                          <a:latin typeface="Agency FB" pitchFamily="34" charset="0"/>
                        </a:rPr>
                        <a:t>2</a:t>
                      </a:r>
                      <a:endParaRPr lang="ko-KR" altLang="en-US" sz="2800" baseline="-250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Agency FB" pitchFamily="34" charset="0"/>
                          <a:cs typeface="Khmer UI" pitchFamily="34" charset="0"/>
                        </a:rPr>
                        <a:t>E</a:t>
                      </a:r>
                      <a:r>
                        <a:rPr lang="en-US" altLang="ko-KR" sz="2800" baseline="-25000" dirty="0" err="1">
                          <a:latin typeface="Agency FB" pitchFamily="34" charset="0"/>
                          <a:cs typeface="Khmer UI" pitchFamily="34" charset="0"/>
                        </a:rPr>
                        <a:t>cell</a:t>
                      </a:r>
                      <a:endParaRPr lang="en-US" altLang="ko-KR" sz="2800" dirty="0">
                        <a:latin typeface="Agency FB" pitchFamily="34" charset="0"/>
                        <a:cs typeface="Khmer UI" pitchFamily="34" charset="0"/>
                      </a:endParaRPr>
                    </a:p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  <a:cs typeface="Khmer UI" pitchFamily="34" charset="0"/>
                        </a:rPr>
                        <a:t> (Experimental)</a:t>
                      </a:r>
                      <a:endParaRPr lang="ko-KR" altLang="en-US" sz="2800" dirty="0"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  <a:cs typeface="Khmer UI" pitchFamily="34" charset="0"/>
                        </a:rPr>
                        <a:t>-log[Cu </a:t>
                      </a:r>
                      <a:r>
                        <a:rPr lang="en-US" altLang="ko-KR" sz="2800" baseline="30000" dirty="0">
                          <a:latin typeface="Agency FB" pitchFamily="34" charset="0"/>
                          <a:cs typeface="Khmer UI" pitchFamily="34" charset="0"/>
                        </a:rPr>
                        <a:t>2+</a:t>
                      </a:r>
                      <a:r>
                        <a:rPr lang="en-US" altLang="ko-KR" sz="2800" dirty="0">
                          <a:latin typeface="Agency FB" pitchFamily="34" charset="0"/>
                          <a:cs typeface="Khmer UI" pitchFamily="34" charset="0"/>
                        </a:rPr>
                        <a:t>]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  <a:cs typeface="Khmer UI" pitchFamily="34" charset="0"/>
                        </a:rPr>
                        <a:t>(</a:t>
                      </a:r>
                      <a:r>
                        <a:rPr lang="en-US" altLang="ko-KR" sz="2800" dirty="0" err="1">
                          <a:latin typeface="Agency FB" pitchFamily="34" charset="0"/>
                          <a:cs typeface="Khmer UI" pitchFamily="34" charset="0"/>
                        </a:rPr>
                        <a:t>pCu</a:t>
                      </a:r>
                      <a:r>
                        <a:rPr lang="en-US" altLang="ko-KR" sz="2800" dirty="0">
                          <a:latin typeface="Agency FB" pitchFamily="34" charset="0"/>
                          <a:cs typeface="Khmer UI" pitchFamily="34" charset="0"/>
                        </a:rPr>
                        <a:t>)</a:t>
                      </a:r>
                      <a:endParaRPr lang="ko-KR" altLang="en-US" sz="2800" dirty="0"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</a:rPr>
                        <a:t>1</a:t>
                      </a:r>
                      <a:endParaRPr lang="ko-KR" altLang="en-US" sz="28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</a:rPr>
                        <a:t>0.1 mol/L</a:t>
                      </a:r>
                      <a:endParaRPr lang="ko-KR" altLang="en-US" sz="28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Agency FB" pitchFamily="34" charset="0"/>
                          <a:cs typeface="Khmer UI" pitchFamily="34" charset="0"/>
                        </a:rPr>
                        <a:t>0.93</a:t>
                      </a:r>
                      <a:endParaRPr lang="ko-KR" altLang="en-US" sz="2800" dirty="0">
                        <a:solidFill>
                          <a:srgbClr val="FF0000"/>
                        </a:solidFill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  <a:cs typeface="Khmer UI" pitchFamily="34" charset="0"/>
                        </a:rPr>
                        <a:t>1</a:t>
                      </a:r>
                      <a:endParaRPr lang="ko-KR" altLang="en-US" sz="2800" dirty="0"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</a:rPr>
                        <a:t>2</a:t>
                      </a:r>
                      <a:endParaRPr lang="ko-KR" altLang="en-US" sz="28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Agency FB" pitchFamily="34" charset="0"/>
                          <a:cs typeface="Khmer UI" pitchFamily="34" charset="0"/>
                        </a:rPr>
                        <a:t>0.86</a:t>
                      </a:r>
                      <a:endParaRPr lang="ko-KR" altLang="en-US" sz="2800" dirty="0">
                        <a:solidFill>
                          <a:srgbClr val="FF0000"/>
                        </a:solidFill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</a:rPr>
                        <a:t>3</a:t>
                      </a:r>
                      <a:endParaRPr lang="ko-KR" altLang="en-US" sz="28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Agency FB" pitchFamily="34" charset="0"/>
                          <a:cs typeface="Khmer UI" pitchFamily="34" charset="0"/>
                        </a:rPr>
                        <a:t>0.79</a:t>
                      </a:r>
                      <a:endParaRPr lang="ko-KR" altLang="en-US" sz="2800" dirty="0">
                        <a:solidFill>
                          <a:srgbClr val="FF0000"/>
                        </a:solidFill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</a:rPr>
                        <a:t>4</a:t>
                      </a:r>
                      <a:endParaRPr lang="ko-KR" altLang="en-US" sz="28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Agency FB" pitchFamily="34" charset="0"/>
                          <a:cs typeface="Khmer UI" pitchFamily="34" charset="0"/>
                        </a:rPr>
                        <a:t>0.78</a:t>
                      </a:r>
                      <a:endParaRPr lang="ko-KR" altLang="en-US" sz="2800" dirty="0">
                        <a:solidFill>
                          <a:srgbClr val="FF0000"/>
                        </a:solidFill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3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</a:rPr>
                        <a:t>5 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</a:rPr>
                        <a:t>(unknown 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latin typeface="Agency FB" pitchFamily="34" charset="0"/>
                        </a:rPr>
                        <a:t>concentration)</a:t>
                      </a:r>
                      <a:endParaRPr lang="ko-KR" altLang="en-US" sz="28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Agency FB" pitchFamily="34" charset="0"/>
                          <a:cs typeface="Khmer UI" pitchFamily="34" charset="0"/>
                        </a:rPr>
                        <a:t>0.82</a:t>
                      </a:r>
                      <a:endParaRPr lang="ko-KR" altLang="en-US" sz="2800" dirty="0">
                        <a:solidFill>
                          <a:srgbClr val="FF0000"/>
                        </a:solidFill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Agency FB" pitchFamily="34" charset="0"/>
                        <a:cs typeface="Khmer U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0922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57DE298-D00B-4D07-931F-7D44C367113B}"/>
              </a:ext>
            </a:extLst>
          </p:cNvPr>
          <p:cNvSpPr txBox="1"/>
          <p:nvPr/>
        </p:nvSpPr>
        <p:spPr>
          <a:xfrm>
            <a:off x="609599" y="447305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C Summary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7050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42F476-79A5-4DE6-85B8-DA37A31D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030622"/>
            <a:ext cx="8130347" cy="479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3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9DFC83-8D26-4D13-B1DF-A27229E5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2" y="842962"/>
            <a:ext cx="867053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8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A9661F-DEC2-4871-80FE-F957EAFC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86" y="975851"/>
            <a:ext cx="8564228" cy="49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B5C1A6E-CA3E-41EB-9BD4-8EF94838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0" y="942513"/>
            <a:ext cx="8840840" cy="497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AA634AC-580C-4B5E-9EE5-9BC8E3EB3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32" y="987760"/>
            <a:ext cx="8201535" cy="4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D2EC07-6F5F-4A29-BEF6-76A40F373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2590"/>
              </p:ext>
            </p:extLst>
          </p:nvPr>
        </p:nvGraphicFramePr>
        <p:xfrm>
          <a:off x="971600" y="1700808"/>
          <a:ext cx="736848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Agency FB" pitchFamily="34" charset="0"/>
                        </a:rPr>
                        <a:t>Galvanic Cell</a:t>
                      </a:r>
                      <a:endParaRPr lang="ko-KR" altLang="en-US" sz="32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>
                          <a:latin typeface="Agency FB" pitchFamily="34" charset="0"/>
                        </a:rPr>
                        <a:t>E</a:t>
                      </a:r>
                      <a:r>
                        <a:rPr lang="en-US" altLang="ko-KR" sz="3200" baseline="-25000" dirty="0" err="1">
                          <a:latin typeface="Agency FB" pitchFamily="34" charset="0"/>
                        </a:rPr>
                        <a:t>cell</a:t>
                      </a:r>
                      <a:r>
                        <a:rPr lang="en-US" altLang="ko-KR" sz="3200" baseline="-25000" dirty="0">
                          <a:latin typeface="Agency FB" pitchFamily="34" charset="0"/>
                        </a:rPr>
                        <a:t> </a:t>
                      </a:r>
                      <a:r>
                        <a:rPr lang="en-US" altLang="ko-KR" sz="3200" dirty="0">
                          <a:latin typeface="Agency FB" pitchFamily="34" charset="0"/>
                        </a:rPr>
                        <a:t>Measured( V )</a:t>
                      </a:r>
                      <a:endParaRPr lang="ko-KR" altLang="en-US" sz="3200" dirty="0">
                        <a:latin typeface="Agency FB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Agency FB" pitchFamily="34" charset="0"/>
                        </a:rPr>
                        <a:t>Cu-Zn</a:t>
                      </a:r>
                      <a:endParaRPr lang="ko-KR" altLang="en-US" sz="32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0.920</a:t>
                      </a:r>
                      <a:endParaRPr lang="ko-KR" altLang="en-US" sz="3200" dirty="0">
                        <a:solidFill>
                          <a:srgbClr val="FF0000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Agency FB" pitchFamily="34" charset="0"/>
                        </a:rPr>
                        <a:t>Cu-Mg</a:t>
                      </a:r>
                      <a:endParaRPr lang="ko-KR" altLang="en-US" sz="32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1.831</a:t>
                      </a:r>
                      <a:endParaRPr lang="ko-KR" altLang="en-US" sz="3200" dirty="0">
                        <a:solidFill>
                          <a:srgbClr val="FF0000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Agency FB" pitchFamily="34" charset="0"/>
                        </a:rPr>
                        <a:t>Cu-Fe</a:t>
                      </a:r>
                      <a:endParaRPr lang="ko-KR" altLang="en-US" sz="32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0.702</a:t>
                      </a:r>
                      <a:endParaRPr lang="ko-KR" altLang="en-US" sz="3200" dirty="0">
                        <a:solidFill>
                          <a:srgbClr val="FF0000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Agency FB" pitchFamily="34" charset="0"/>
                        </a:rPr>
                        <a:t>Zn-Mg</a:t>
                      </a:r>
                      <a:endParaRPr lang="ko-KR" altLang="en-US" sz="32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0.915</a:t>
                      </a:r>
                      <a:endParaRPr lang="ko-KR" altLang="en-US" sz="3200" dirty="0">
                        <a:solidFill>
                          <a:srgbClr val="FF0000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Agency FB" pitchFamily="34" charset="0"/>
                        </a:rPr>
                        <a:t>Fe-Mg</a:t>
                      </a:r>
                      <a:endParaRPr lang="ko-KR" altLang="en-US" sz="32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1.161</a:t>
                      </a:r>
                      <a:endParaRPr lang="ko-KR" altLang="en-US" sz="3200" dirty="0">
                        <a:solidFill>
                          <a:srgbClr val="FF0000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Agency FB" pitchFamily="34" charset="0"/>
                        </a:rPr>
                        <a:t>Zn-Fe</a:t>
                      </a:r>
                      <a:endParaRPr lang="ko-KR" altLang="en-US" sz="3200" dirty="0">
                        <a:latin typeface="Agency FB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rgbClr val="FF0000"/>
                          </a:solidFill>
                          <a:latin typeface="Agency FB" pitchFamily="34" charset="0"/>
                        </a:rPr>
                        <a:t>0.248</a:t>
                      </a:r>
                      <a:endParaRPr lang="ko-KR" altLang="en-US" sz="3200" dirty="0">
                        <a:solidFill>
                          <a:srgbClr val="FF0000"/>
                        </a:solidFill>
                        <a:latin typeface="Agency FB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1A1E98-FD29-4C47-B792-4321C5025EE5}"/>
              </a:ext>
            </a:extLst>
          </p:cNvPr>
          <p:cNvSpPr txBox="1"/>
          <p:nvPr/>
        </p:nvSpPr>
        <p:spPr>
          <a:xfrm>
            <a:off x="609599" y="447305"/>
            <a:ext cx="18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PART A Summary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800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4C01A9-84DA-4C82-9CDA-DAD70167E83C}"/>
              </a:ext>
            </a:extLst>
          </p:cNvPr>
          <p:cNvSpPr/>
          <p:nvPr/>
        </p:nvSpPr>
        <p:spPr>
          <a:xfrm>
            <a:off x="425824" y="282059"/>
            <a:ext cx="103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PART B.1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F5BFD7-0F1D-49EC-8F91-E52AB1E0D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031"/>
            <a:ext cx="9144000" cy="47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0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F6482F-F2FC-403E-9EB1-621B8365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178"/>
            <a:ext cx="9144000" cy="47056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E77AB3-4EA2-415C-B8ED-0201023164B4}"/>
              </a:ext>
            </a:extLst>
          </p:cNvPr>
          <p:cNvSpPr/>
          <p:nvPr/>
        </p:nvSpPr>
        <p:spPr>
          <a:xfrm>
            <a:off x="444874" y="272534"/>
            <a:ext cx="103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PART B.2</a:t>
            </a:r>
          </a:p>
        </p:txBody>
      </p:sp>
    </p:spTree>
    <p:extLst>
      <p:ext uri="{BB962C8B-B14F-4D97-AF65-F5344CB8AC3E}">
        <p14:creationId xmlns:p14="http://schemas.microsoft.com/office/powerpoint/2010/main" val="3705066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86</Words>
  <Application>Microsoft Office PowerPoint</Application>
  <PresentationFormat>화면 슬라이드 쇼(4:3)</PresentationFormat>
  <Paragraphs>41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Agency FB</vt:lpstr>
      <vt:lpstr>Arial</vt:lpstr>
      <vt:lpstr>Calibri</vt:lpstr>
      <vt:lpstr>Calibri Light</vt:lpstr>
      <vt:lpstr>Khmer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 장원</dc:creator>
  <cp:lastModifiedBy>배 장원</cp:lastModifiedBy>
  <cp:revision>4</cp:revision>
  <dcterms:created xsi:type="dcterms:W3CDTF">2020-05-25T06:35:17Z</dcterms:created>
  <dcterms:modified xsi:type="dcterms:W3CDTF">2020-05-25T07:03:38Z</dcterms:modified>
</cp:coreProperties>
</file>